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60" r:id="rId4"/>
    <p:sldId id="261" r:id="rId5"/>
    <p:sldId id="267" r:id="rId6"/>
    <p:sldId id="266" r:id="rId7"/>
    <p:sldId id="262" r:id="rId8"/>
    <p:sldId id="263" r:id="rId9"/>
    <p:sldId id="264" r:id="rId10"/>
    <p:sldId id="265"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1" autoAdjust="0"/>
    <p:restoredTop sz="95256" autoAdjust="0"/>
  </p:normalViewPr>
  <p:slideViewPr>
    <p:cSldViewPr snapToGrid="0">
      <p:cViewPr varScale="1">
        <p:scale>
          <a:sx n="75" d="100"/>
          <a:sy n="75" d="100"/>
        </p:scale>
        <p:origin x="160" y="4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E3E89-259C-4E0D-B847-1711D12C333E}" type="datetimeFigureOut">
              <a:rPr lang="en-CA" smtClean="0"/>
              <a:t>2023-07-20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3BCED-E20D-4850-85D8-1EBFC98B0796}" type="slidenum">
              <a:rPr lang="en-CA" smtClean="0"/>
              <a:t>‹#›</a:t>
            </a:fld>
            <a:endParaRPr lang="en-CA"/>
          </a:p>
        </p:txBody>
      </p:sp>
    </p:spTree>
    <p:extLst>
      <p:ext uri="{BB962C8B-B14F-4D97-AF65-F5344CB8AC3E}">
        <p14:creationId xmlns:p14="http://schemas.microsoft.com/office/powerpoint/2010/main" val="59763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BCSRIF: stands for the BC Salmon Restoration and Innovation Fund and offers funding for different activities that are eligible under their 3 pillars: namely, innovation, infrastructure and science partnerships. </a:t>
            </a:r>
          </a:p>
          <a:p>
            <a:r>
              <a:rPr lang="en-US" dirty="0"/>
              <a:t>2. The BCSGA submitted an EOI on 29 June 2020 suggesting that their proposed Shellfish Aquaculture Strategic Renewal Program would one, encourage the development of new technologies to increase productivity and help meet conservation and sustainability objectives, and two, encourage capital investments in new products, processes or technologies to support the advancement of sustainable fishing practices.</a:t>
            </a:r>
          </a:p>
          <a:p>
            <a:r>
              <a:rPr lang="en-US" dirty="0"/>
              <a:t>3. Specifically, the BCSGA motivated that the shellfish aquaculture industry has faced an unprecedented number of challenges in recent years. This includes things like climate related changes to the ocean ecosystem which may be linked to sudden mortality syndrome and increases in food borne illnesses impairing the markets. And now recently, the COVID 19 pandemic closing restaurants through Canada and the USA for an industry that supplies predominantly directly to the food service trade.</a:t>
            </a:r>
          </a:p>
          <a:p>
            <a:r>
              <a:rPr lang="en-US" dirty="0"/>
              <a:t>4. This has left the industry struggling to meet the challenges:</a:t>
            </a:r>
          </a:p>
          <a:p>
            <a:pPr marL="628650" lvl="1" indent="-171450">
              <a:buFont typeface="Arial" panose="020B0604020202020204" pitchFamily="34" charset="0"/>
              <a:buChar char="•"/>
            </a:pPr>
            <a:r>
              <a:rPr lang="en-US" dirty="0"/>
              <a:t>Of quickly adopting innovative shellfish handling technology to respond to evolving consumer demands and unexpected impacts on markets</a:t>
            </a:r>
          </a:p>
          <a:p>
            <a:pPr marL="628650" lvl="1" indent="-171450">
              <a:buFont typeface="Arial" panose="020B0604020202020204" pitchFamily="34" charset="0"/>
              <a:buChar char="•"/>
            </a:pPr>
            <a:r>
              <a:rPr lang="en-US" dirty="0"/>
              <a:t>To urgently update and improve environmental technologies and practices</a:t>
            </a:r>
          </a:p>
          <a:p>
            <a:pPr marL="628650" lvl="1" indent="-171450">
              <a:buFont typeface="Arial" panose="020B0604020202020204" pitchFamily="34" charset="0"/>
              <a:buChar char="•"/>
            </a:pPr>
            <a:r>
              <a:rPr lang="en-US" dirty="0"/>
              <a:t>To increase seafood supply chain safety by increasing transparency and traceability</a:t>
            </a:r>
          </a:p>
          <a:p>
            <a:r>
              <a:rPr lang="en-US" dirty="0"/>
              <a:t>5. On 21 January 2021 their formal final application was submitted </a:t>
            </a:r>
          </a:p>
          <a:p>
            <a:r>
              <a:rPr lang="en-US" dirty="0"/>
              <a:t>6. After a lengthy process of crossing T’s and dotting I’s the Contribution Agreement was signed on the 2nd of July 2021</a:t>
            </a:r>
          </a:p>
          <a:p>
            <a:r>
              <a:rPr lang="en-US" dirty="0"/>
              <a:t>7. Finally, the project funding was announced by Government on the 4th of August 2021 and the project was announced to the BCSGA members.</a:t>
            </a:r>
          </a:p>
          <a:p>
            <a:endParaRPr lang="en-CA" dirty="0"/>
          </a:p>
        </p:txBody>
      </p:sp>
      <p:sp>
        <p:nvSpPr>
          <p:cNvPr id="4" name="Slide Number Placeholder 3"/>
          <p:cNvSpPr>
            <a:spLocks noGrp="1"/>
          </p:cNvSpPr>
          <p:nvPr>
            <p:ph type="sldNum" sz="quarter" idx="5"/>
          </p:nvPr>
        </p:nvSpPr>
        <p:spPr/>
        <p:txBody>
          <a:bodyPr/>
          <a:lstStyle/>
          <a:p>
            <a:fld id="{2C23BCED-E20D-4850-85D8-1EBFC98B0796}" type="slidenum">
              <a:rPr lang="en-CA" smtClean="0"/>
              <a:t>2</a:t>
            </a:fld>
            <a:endParaRPr lang="en-CA"/>
          </a:p>
        </p:txBody>
      </p:sp>
    </p:spTree>
    <p:extLst>
      <p:ext uri="{BB962C8B-B14F-4D97-AF65-F5344CB8AC3E}">
        <p14:creationId xmlns:p14="http://schemas.microsoft.com/office/powerpoint/2010/main" val="201928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BCSRIF: stands for the BC Salmon Restoration and Innovation Fund and offers funding for different activities that are eligible under their 3 pillars: namely, innovation, infrastructure and science partnerships. </a:t>
            </a:r>
          </a:p>
          <a:p>
            <a:r>
              <a:rPr lang="en-US" dirty="0"/>
              <a:t>2. The BCSGA submitted an EOI on 29 June 2020 suggesting that their proposed Shellfish Aquaculture Strategic Renewal Program would one, encourage the development of new technologies to increase productivity and help meet conservation and sustainability objectives, and two, encourage capital investments in new products, processes or technologies to support the advancement of sustainable fishing practices.</a:t>
            </a:r>
          </a:p>
          <a:p>
            <a:r>
              <a:rPr lang="en-US" dirty="0"/>
              <a:t>3. Specifically, the BCSGA motivated that the shellfish aquaculture industry has faced an unprecedented number of challenges in recent years. This includes things like climate related changes to the ocean ecosystem which may be linked to sudden mortality syndrome and increases in food borne illnesses impairing the markets. And now recently, the COVID 19 pandemic closing restaurants through Canada and the USA for an industry that supplies predominantly directly to the food service trade.</a:t>
            </a:r>
          </a:p>
          <a:p>
            <a:r>
              <a:rPr lang="en-US" dirty="0"/>
              <a:t>4. This has left the industry struggling to meet the challenges:</a:t>
            </a:r>
          </a:p>
          <a:p>
            <a:pPr marL="628650" lvl="1" indent="-171450">
              <a:buFont typeface="Arial" panose="020B0604020202020204" pitchFamily="34" charset="0"/>
              <a:buChar char="•"/>
            </a:pPr>
            <a:r>
              <a:rPr lang="en-US" dirty="0"/>
              <a:t>Of quickly adopting innovative shellfish handling technology to respond to evolving consumer demands and unexpected impacts on markets</a:t>
            </a:r>
          </a:p>
          <a:p>
            <a:pPr marL="628650" lvl="1" indent="-171450">
              <a:buFont typeface="Arial" panose="020B0604020202020204" pitchFamily="34" charset="0"/>
              <a:buChar char="•"/>
            </a:pPr>
            <a:r>
              <a:rPr lang="en-US" dirty="0"/>
              <a:t>To urgently update and improve environmental technologies and practices</a:t>
            </a:r>
          </a:p>
          <a:p>
            <a:pPr marL="628650" lvl="1" indent="-171450">
              <a:buFont typeface="Arial" panose="020B0604020202020204" pitchFamily="34" charset="0"/>
              <a:buChar char="•"/>
            </a:pPr>
            <a:r>
              <a:rPr lang="en-US" dirty="0"/>
              <a:t>To increase seafood supply chain safety by increasing transparency and traceability</a:t>
            </a:r>
          </a:p>
          <a:p>
            <a:r>
              <a:rPr lang="en-US" dirty="0"/>
              <a:t>5. On 21 January 2021 their formal final application was submitted </a:t>
            </a:r>
          </a:p>
          <a:p>
            <a:r>
              <a:rPr lang="en-US" dirty="0"/>
              <a:t>6. After a lengthy process of crossing T’s and dotting I’s the Contribution Agreement was signed on the 2nd of July 2021</a:t>
            </a:r>
          </a:p>
          <a:p>
            <a:r>
              <a:rPr lang="en-US" dirty="0"/>
              <a:t>7. Finally, the project funding was announced by Government on the 4th of August 2021 and the project was announced to the BCSGA members.</a:t>
            </a:r>
          </a:p>
          <a:p>
            <a:endParaRPr lang="en-CA" dirty="0"/>
          </a:p>
        </p:txBody>
      </p:sp>
      <p:sp>
        <p:nvSpPr>
          <p:cNvPr id="4" name="Slide Number Placeholder 3"/>
          <p:cNvSpPr>
            <a:spLocks noGrp="1"/>
          </p:cNvSpPr>
          <p:nvPr>
            <p:ph type="sldNum" sz="quarter" idx="5"/>
          </p:nvPr>
        </p:nvSpPr>
        <p:spPr/>
        <p:txBody>
          <a:bodyPr/>
          <a:lstStyle/>
          <a:p>
            <a:fld id="{2C23BCED-E20D-4850-85D8-1EBFC98B0796}" type="slidenum">
              <a:rPr lang="en-CA" smtClean="0"/>
              <a:t>11</a:t>
            </a:fld>
            <a:endParaRPr lang="en-CA"/>
          </a:p>
        </p:txBody>
      </p:sp>
    </p:spTree>
    <p:extLst>
      <p:ext uri="{BB962C8B-B14F-4D97-AF65-F5344CB8AC3E}">
        <p14:creationId xmlns:p14="http://schemas.microsoft.com/office/powerpoint/2010/main" val="36076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BCSRIF: stands for the BC Salmon Restoration and Innovation Fund and offers funding for different activities that are eligible under their 3 pillars: namely, innovation, infrastructure and science partnerships. </a:t>
            </a:r>
          </a:p>
          <a:p>
            <a:r>
              <a:rPr lang="en-US" dirty="0"/>
              <a:t>2. The BCSGA submitted an EOI on 29 June 2020 suggesting that their proposed Shellfish Aquaculture Strategic Renewal Program would one, encourage the development of new technologies to increase productivity and help meet conservation and sustainability objectives, and two, encourage capital investments in new products, processes or technologies to support the advancement of sustainable fishing practices.</a:t>
            </a:r>
          </a:p>
          <a:p>
            <a:r>
              <a:rPr lang="en-US" dirty="0"/>
              <a:t>3. Specifically, the BCSGA motivated that the shellfish aquaculture industry has faced an unprecedented number of challenges in recent years. This includes things like climate related changes to the ocean ecosystem which may be linked to sudden mortality syndrome and increases in food borne illnesses impairing the markets. And now recently, the COVID 19 pandemic closing restaurants through Canada and the USA for an industry that supplies predominantly directly to the food service trade.</a:t>
            </a:r>
          </a:p>
          <a:p>
            <a:r>
              <a:rPr lang="en-US" dirty="0"/>
              <a:t>4. This has left the industry struggling to meet the challenges:</a:t>
            </a:r>
          </a:p>
          <a:p>
            <a:pPr marL="628650" lvl="1" indent="-171450">
              <a:buFont typeface="Arial" panose="020B0604020202020204" pitchFamily="34" charset="0"/>
              <a:buChar char="•"/>
            </a:pPr>
            <a:r>
              <a:rPr lang="en-US" dirty="0"/>
              <a:t>Of quickly adopting innovative shellfish handling technology to respond to evolving consumer demands and unexpected impacts on markets</a:t>
            </a:r>
          </a:p>
          <a:p>
            <a:pPr marL="628650" lvl="1" indent="-171450">
              <a:buFont typeface="Arial" panose="020B0604020202020204" pitchFamily="34" charset="0"/>
              <a:buChar char="•"/>
            </a:pPr>
            <a:r>
              <a:rPr lang="en-US" dirty="0"/>
              <a:t>To urgently update and improve environmental technologies and practices</a:t>
            </a:r>
          </a:p>
          <a:p>
            <a:pPr marL="628650" lvl="1" indent="-171450">
              <a:buFont typeface="Arial" panose="020B0604020202020204" pitchFamily="34" charset="0"/>
              <a:buChar char="•"/>
            </a:pPr>
            <a:r>
              <a:rPr lang="en-US" dirty="0"/>
              <a:t>To increase seafood supply chain safety by increasing transparency and traceability</a:t>
            </a:r>
          </a:p>
          <a:p>
            <a:r>
              <a:rPr lang="en-US" dirty="0"/>
              <a:t>5. On 21 January 2021 their formal final application was submitted </a:t>
            </a:r>
          </a:p>
          <a:p>
            <a:r>
              <a:rPr lang="en-US" dirty="0"/>
              <a:t>6. After a lengthy process of crossing T’s and dotting I’s the Contribution Agreement was signed on the 2nd of July 2021</a:t>
            </a:r>
          </a:p>
          <a:p>
            <a:r>
              <a:rPr lang="en-US" dirty="0"/>
              <a:t>7. Finally, the project funding was announced by Government on the 4th of August 2021 and the project was announced to the BCSGA members.</a:t>
            </a:r>
          </a:p>
          <a:p>
            <a:endParaRPr lang="en-CA" dirty="0"/>
          </a:p>
        </p:txBody>
      </p:sp>
      <p:sp>
        <p:nvSpPr>
          <p:cNvPr id="4" name="Slide Number Placeholder 3"/>
          <p:cNvSpPr>
            <a:spLocks noGrp="1"/>
          </p:cNvSpPr>
          <p:nvPr>
            <p:ph type="sldNum" sz="quarter" idx="5"/>
          </p:nvPr>
        </p:nvSpPr>
        <p:spPr/>
        <p:txBody>
          <a:bodyPr/>
          <a:lstStyle/>
          <a:p>
            <a:fld id="{2C23BCED-E20D-4850-85D8-1EBFC98B0796}" type="slidenum">
              <a:rPr lang="en-CA" smtClean="0"/>
              <a:t>3</a:t>
            </a:fld>
            <a:endParaRPr lang="en-CA"/>
          </a:p>
        </p:txBody>
      </p:sp>
    </p:spTree>
    <p:extLst>
      <p:ext uri="{BB962C8B-B14F-4D97-AF65-F5344CB8AC3E}">
        <p14:creationId xmlns:p14="http://schemas.microsoft.com/office/powerpoint/2010/main" val="65549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BCSRIF: stands for the BC Salmon Restoration and Innovation Fund and offers funding for different activities that are eligible under their 3 pillars: namely, innovation, infrastructure and science partnerships. </a:t>
            </a:r>
          </a:p>
          <a:p>
            <a:r>
              <a:rPr lang="en-US" dirty="0"/>
              <a:t>2. The BCSGA submitted an EOI on 29 June 2020 suggesting that their proposed Shellfish Aquaculture Strategic Renewal Program would one, encourage the development of new technologies to increase productivity and help meet conservation and sustainability objectives, and two, encourage capital investments in new products, processes or technologies to support the advancement of sustainable fishing practices.</a:t>
            </a:r>
          </a:p>
          <a:p>
            <a:r>
              <a:rPr lang="en-US" dirty="0"/>
              <a:t>3. Specifically, the BCSGA motivated that the shellfish aquaculture industry has faced an unprecedented number of challenges in recent years. This includes things like climate related changes to the ocean ecosystem which may be linked to sudden mortality syndrome and increases in food borne illnesses impairing the markets. And now recently, the COVID 19 pandemic closing restaurants through Canada and the USA for an industry that supplies predominantly directly to the food service trade.</a:t>
            </a:r>
          </a:p>
          <a:p>
            <a:r>
              <a:rPr lang="en-US" dirty="0"/>
              <a:t>4. This has left the industry struggling to meet the challenges:</a:t>
            </a:r>
          </a:p>
          <a:p>
            <a:pPr marL="628650" lvl="1" indent="-171450">
              <a:buFont typeface="Arial" panose="020B0604020202020204" pitchFamily="34" charset="0"/>
              <a:buChar char="•"/>
            </a:pPr>
            <a:r>
              <a:rPr lang="en-US" dirty="0"/>
              <a:t>Of quickly adopting innovative shellfish handling technology to respond to evolving consumer demands and unexpected impacts on markets</a:t>
            </a:r>
          </a:p>
          <a:p>
            <a:pPr marL="628650" lvl="1" indent="-171450">
              <a:buFont typeface="Arial" panose="020B0604020202020204" pitchFamily="34" charset="0"/>
              <a:buChar char="•"/>
            </a:pPr>
            <a:r>
              <a:rPr lang="en-US" dirty="0"/>
              <a:t>To urgently update and improve environmental technologies and practices</a:t>
            </a:r>
          </a:p>
          <a:p>
            <a:pPr marL="628650" lvl="1" indent="-171450">
              <a:buFont typeface="Arial" panose="020B0604020202020204" pitchFamily="34" charset="0"/>
              <a:buChar char="•"/>
            </a:pPr>
            <a:r>
              <a:rPr lang="en-US" dirty="0"/>
              <a:t>To increase seafood supply chain safety by increasing transparency and traceability</a:t>
            </a:r>
          </a:p>
          <a:p>
            <a:r>
              <a:rPr lang="en-US" dirty="0"/>
              <a:t>5. On 21 January 2021 their formal final application was submitted </a:t>
            </a:r>
          </a:p>
          <a:p>
            <a:r>
              <a:rPr lang="en-US" dirty="0"/>
              <a:t>6. After a lengthy process of crossing T’s and dotting I’s the Contribution Agreement was signed on the 2nd of July 2021</a:t>
            </a:r>
          </a:p>
          <a:p>
            <a:r>
              <a:rPr lang="en-US" dirty="0"/>
              <a:t>7. Finally, the project funding was announced by Government on the 4th of August 2021 and the project was announced to the BCSGA members.</a:t>
            </a:r>
          </a:p>
          <a:p>
            <a:endParaRPr lang="en-CA" dirty="0"/>
          </a:p>
        </p:txBody>
      </p:sp>
      <p:sp>
        <p:nvSpPr>
          <p:cNvPr id="4" name="Slide Number Placeholder 3"/>
          <p:cNvSpPr>
            <a:spLocks noGrp="1"/>
          </p:cNvSpPr>
          <p:nvPr>
            <p:ph type="sldNum" sz="quarter" idx="5"/>
          </p:nvPr>
        </p:nvSpPr>
        <p:spPr/>
        <p:txBody>
          <a:bodyPr/>
          <a:lstStyle/>
          <a:p>
            <a:fld id="{2C23BCED-E20D-4850-85D8-1EBFC98B0796}" type="slidenum">
              <a:rPr lang="en-CA" smtClean="0"/>
              <a:t>4</a:t>
            </a:fld>
            <a:endParaRPr lang="en-CA"/>
          </a:p>
        </p:txBody>
      </p:sp>
    </p:spTree>
    <p:extLst>
      <p:ext uri="{BB962C8B-B14F-4D97-AF65-F5344CB8AC3E}">
        <p14:creationId xmlns:p14="http://schemas.microsoft.com/office/powerpoint/2010/main" val="406424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BCSRIF: stands for the BC Salmon Restoration and Innovation Fund and offers funding for different activities that are eligible under their 3 pillars: namely, innovation, infrastructure and science partnerships. </a:t>
            </a:r>
          </a:p>
          <a:p>
            <a:r>
              <a:rPr lang="en-US" dirty="0"/>
              <a:t>2. The BCSGA submitted an EOI on 29 June 2020 suggesting that their proposed Shellfish Aquaculture Strategic Renewal Program would one, encourage the development of new technologies to increase productivity and help meet conservation and sustainability objectives, and two, encourage capital investments in new products, processes or technologies to support the advancement of sustainable fishing practices.</a:t>
            </a:r>
          </a:p>
          <a:p>
            <a:r>
              <a:rPr lang="en-US" dirty="0"/>
              <a:t>3. Specifically, the BCSGA motivated that the shellfish aquaculture industry has faced an unprecedented number of challenges in recent years. This includes things like climate related changes to the ocean ecosystem which may be linked to sudden mortality syndrome and increases in food borne illnesses impairing the markets. And now recently, the COVID 19 pandemic closing restaurants through Canada and the USA for an industry that supplies predominantly directly to the food service trade.</a:t>
            </a:r>
          </a:p>
          <a:p>
            <a:r>
              <a:rPr lang="en-US" dirty="0"/>
              <a:t>4. This has left the industry struggling to meet the challenges:</a:t>
            </a:r>
          </a:p>
          <a:p>
            <a:pPr marL="628650" lvl="1" indent="-171450">
              <a:buFont typeface="Arial" panose="020B0604020202020204" pitchFamily="34" charset="0"/>
              <a:buChar char="•"/>
            </a:pPr>
            <a:r>
              <a:rPr lang="en-US" dirty="0"/>
              <a:t>Of quickly adopting innovative shellfish handling technology to respond to evolving consumer demands and unexpected impacts on markets</a:t>
            </a:r>
          </a:p>
          <a:p>
            <a:pPr marL="628650" lvl="1" indent="-171450">
              <a:buFont typeface="Arial" panose="020B0604020202020204" pitchFamily="34" charset="0"/>
              <a:buChar char="•"/>
            </a:pPr>
            <a:r>
              <a:rPr lang="en-US" dirty="0"/>
              <a:t>To urgently update and improve environmental technologies and practices</a:t>
            </a:r>
          </a:p>
          <a:p>
            <a:pPr marL="628650" lvl="1" indent="-171450">
              <a:buFont typeface="Arial" panose="020B0604020202020204" pitchFamily="34" charset="0"/>
              <a:buChar char="•"/>
            </a:pPr>
            <a:r>
              <a:rPr lang="en-US" dirty="0"/>
              <a:t>To increase seafood supply chain safety by increasing transparency and traceability</a:t>
            </a:r>
          </a:p>
          <a:p>
            <a:r>
              <a:rPr lang="en-US" dirty="0"/>
              <a:t>5. On 21 January 2021 their formal final application was submitted </a:t>
            </a:r>
          </a:p>
          <a:p>
            <a:r>
              <a:rPr lang="en-US" dirty="0"/>
              <a:t>6. After a lengthy process of crossing T’s and dotting I’s the Contribution Agreement was signed on the 2nd of July 2021</a:t>
            </a:r>
          </a:p>
          <a:p>
            <a:r>
              <a:rPr lang="en-US" dirty="0"/>
              <a:t>7. Finally, the project funding was announced by Government on the 4th of August 2021 and the project was announced to the BCSGA members.</a:t>
            </a:r>
          </a:p>
          <a:p>
            <a:endParaRPr lang="en-CA" dirty="0"/>
          </a:p>
        </p:txBody>
      </p:sp>
      <p:sp>
        <p:nvSpPr>
          <p:cNvPr id="4" name="Slide Number Placeholder 3"/>
          <p:cNvSpPr>
            <a:spLocks noGrp="1"/>
          </p:cNvSpPr>
          <p:nvPr>
            <p:ph type="sldNum" sz="quarter" idx="5"/>
          </p:nvPr>
        </p:nvSpPr>
        <p:spPr/>
        <p:txBody>
          <a:bodyPr/>
          <a:lstStyle/>
          <a:p>
            <a:fld id="{2C23BCED-E20D-4850-85D8-1EBFC98B0796}" type="slidenum">
              <a:rPr lang="en-CA" smtClean="0"/>
              <a:t>5</a:t>
            </a:fld>
            <a:endParaRPr lang="en-CA"/>
          </a:p>
        </p:txBody>
      </p:sp>
    </p:spTree>
    <p:extLst>
      <p:ext uri="{BB962C8B-B14F-4D97-AF65-F5344CB8AC3E}">
        <p14:creationId xmlns:p14="http://schemas.microsoft.com/office/powerpoint/2010/main" val="337194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BCSRIF: stands for the BC Salmon Restoration and Innovation Fund and offers funding for different activities that are eligible under their 3 pillars: namely, innovation, infrastructure and science partnerships. </a:t>
            </a:r>
          </a:p>
          <a:p>
            <a:r>
              <a:rPr lang="en-US" dirty="0"/>
              <a:t>2. The BCSGA submitted an EOI on 29 June 2020 suggesting that their proposed Shellfish Aquaculture Strategic Renewal Program would one, encourage the development of new technologies to increase productivity and help meet conservation and sustainability objectives, and two, encourage capital investments in new products, processes or technologies to support the advancement of sustainable fishing practices.</a:t>
            </a:r>
          </a:p>
          <a:p>
            <a:r>
              <a:rPr lang="en-US" dirty="0"/>
              <a:t>3. Specifically, the BCSGA motivated that the shellfish aquaculture industry has faced an unprecedented number of challenges in recent years. This includes things like climate related changes to the ocean ecosystem which may be linked to sudden mortality syndrome and increases in food borne illnesses impairing the markets. And now recently, the COVID 19 pandemic closing restaurants through Canada and the USA for an industry that supplies predominantly directly to the food service trade.</a:t>
            </a:r>
          </a:p>
          <a:p>
            <a:r>
              <a:rPr lang="en-US" dirty="0"/>
              <a:t>4. This has left the industry struggling to meet the challenges:</a:t>
            </a:r>
          </a:p>
          <a:p>
            <a:pPr marL="628650" lvl="1" indent="-171450">
              <a:buFont typeface="Arial" panose="020B0604020202020204" pitchFamily="34" charset="0"/>
              <a:buChar char="•"/>
            </a:pPr>
            <a:r>
              <a:rPr lang="en-US" dirty="0"/>
              <a:t>Of quickly adopting innovative shellfish handling technology to respond to evolving consumer demands and unexpected impacts on markets</a:t>
            </a:r>
          </a:p>
          <a:p>
            <a:pPr marL="628650" lvl="1" indent="-171450">
              <a:buFont typeface="Arial" panose="020B0604020202020204" pitchFamily="34" charset="0"/>
              <a:buChar char="•"/>
            </a:pPr>
            <a:r>
              <a:rPr lang="en-US" dirty="0"/>
              <a:t>To urgently update and improve environmental technologies and practices</a:t>
            </a:r>
          </a:p>
          <a:p>
            <a:pPr marL="628650" lvl="1" indent="-171450">
              <a:buFont typeface="Arial" panose="020B0604020202020204" pitchFamily="34" charset="0"/>
              <a:buChar char="•"/>
            </a:pPr>
            <a:r>
              <a:rPr lang="en-US" dirty="0"/>
              <a:t>To increase seafood supply chain safety by increasing transparency and traceability</a:t>
            </a:r>
          </a:p>
          <a:p>
            <a:r>
              <a:rPr lang="en-US" dirty="0"/>
              <a:t>5. On 21 January 2021 their formal final application was submitted </a:t>
            </a:r>
          </a:p>
          <a:p>
            <a:r>
              <a:rPr lang="en-US" dirty="0"/>
              <a:t>6. After a lengthy process of crossing T’s and dotting I’s the Contribution Agreement was signed on the 2nd of July 2021</a:t>
            </a:r>
          </a:p>
          <a:p>
            <a:r>
              <a:rPr lang="en-US" dirty="0"/>
              <a:t>7. Finally, the project funding was announced by Government on the 4th of August 2021 and the project was announced to the BCSGA members.</a:t>
            </a:r>
          </a:p>
          <a:p>
            <a:endParaRPr lang="en-CA" dirty="0"/>
          </a:p>
        </p:txBody>
      </p:sp>
      <p:sp>
        <p:nvSpPr>
          <p:cNvPr id="4" name="Slide Number Placeholder 3"/>
          <p:cNvSpPr>
            <a:spLocks noGrp="1"/>
          </p:cNvSpPr>
          <p:nvPr>
            <p:ph type="sldNum" sz="quarter" idx="5"/>
          </p:nvPr>
        </p:nvSpPr>
        <p:spPr/>
        <p:txBody>
          <a:bodyPr/>
          <a:lstStyle/>
          <a:p>
            <a:fld id="{2C23BCED-E20D-4850-85D8-1EBFC98B0796}" type="slidenum">
              <a:rPr lang="en-CA" smtClean="0"/>
              <a:t>6</a:t>
            </a:fld>
            <a:endParaRPr lang="en-CA"/>
          </a:p>
        </p:txBody>
      </p:sp>
    </p:spTree>
    <p:extLst>
      <p:ext uri="{BB962C8B-B14F-4D97-AF65-F5344CB8AC3E}">
        <p14:creationId xmlns:p14="http://schemas.microsoft.com/office/powerpoint/2010/main" val="422828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3BCED-E20D-4850-85D8-1EBFC98B0796}" type="slidenum">
              <a:rPr lang="en-CA" smtClean="0"/>
              <a:t>7</a:t>
            </a:fld>
            <a:endParaRPr lang="en-CA"/>
          </a:p>
        </p:txBody>
      </p:sp>
    </p:spTree>
    <p:extLst>
      <p:ext uri="{BB962C8B-B14F-4D97-AF65-F5344CB8AC3E}">
        <p14:creationId xmlns:p14="http://schemas.microsoft.com/office/powerpoint/2010/main" val="284975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BCSRIF: stands for the BC Salmon Restoration and Innovation Fund and offers funding for different activities that are eligible under their 3 pillars: namely, innovation, infrastructure and science partnerships. </a:t>
            </a:r>
          </a:p>
          <a:p>
            <a:r>
              <a:rPr lang="en-US" dirty="0"/>
              <a:t>2. The BCSGA submitted an EOI on 29 June 2020 suggesting that their proposed Shellfish Aquaculture Strategic Renewal Program would one, encourage the development of new technologies to increase productivity and help meet conservation and sustainability objectives, and two, encourage capital investments in new products, processes or technologies to support the advancement of sustainable fishing practices.</a:t>
            </a:r>
          </a:p>
          <a:p>
            <a:r>
              <a:rPr lang="en-US" dirty="0"/>
              <a:t>3. Specifically, the BCSGA motivated that the shellfish aquaculture industry has faced an unprecedented number of challenges in recent years. This includes things like climate related changes to the ocean ecosystem which may be linked to sudden mortality syndrome and increases in food borne illnesses impairing the markets. And now recently, the COVID 19 pandemic closing restaurants through Canada and the USA for an industry that supplies predominantly directly to the food service trade.</a:t>
            </a:r>
          </a:p>
          <a:p>
            <a:r>
              <a:rPr lang="en-US" dirty="0"/>
              <a:t>4. This has left the industry struggling to meet the challenges:</a:t>
            </a:r>
          </a:p>
          <a:p>
            <a:pPr marL="628650" lvl="1" indent="-171450">
              <a:buFont typeface="Arial" panose="020B0604020202020204" pitchFamily="34" charset="0"/>
              <a:buChar char="•"/>
            </a:pPr>
            <a:r>
              <a:rPr lang="en-US" dirty="0"/>
              <a:t>Of quickly adopting innovative shellfish handling technology to respond to evolving consumer demands and unexpected impacts on markets</a:t>
            </a:r>
          </a:p>
          <a:p>
            <a:pPr marL="628650" lvl="1" indent="-171450">
              <a:buFont typeface="Arial" panose="020B0604020202020204" pitchFamily="34" charset="0"/>
              <a:buChar char="•"/>
            </a:pPr>
            <a:r>
              <a:rPr lang="en-US" dirty="0"/>
              <a:t>To urgently update and improve environmental technologies and practices</a:t>
            </a:r>
          </a:p>
          <a:p>
            <a:pPr marL="628650" lvl="1" indent="-171450">
              <a:buFont typeface="Arial" panose="020B0604020202020204" pitchFamily="34" charset="0"/>
              <a:buChar char="•"/>
            </a:pPr>
            <a:r>
              <a:rPr lang="en-US" dirty="0"/>
              <a:t>To increase seafood supply chain safety by increasing transparency and traceability</a:t>
            </a:r>
          </a:p>
          <a:p>
            <a:r>
              <a:rPr lang="en-US" dirty="0"/>
              <a:t>5. On 21 January 2021 their formal final application was submitted </a:t>
            </a:r>
          </a:p>
          <a:p>
            <a:r>
              <a:rPr lang="en-US" dirty="0"/>
              <a:t>6. After a lengthy process of crossing T’s and dotting I’s the Contribution Agreement was signed on the 2nd of July 2021</a:t>
            </a:r>
          </a:p>
          <a:p>
            <a:r>
              <a:rPr lang="en-US" dirty="0"/>
              <a:t>7. Finally, the project funding was announced by Government on the 4th of August 2021 and the project was announced to the BCSGA members.</a:t>
            </a:r>
          </a:p>
          <a:p>
            <a:endParaRPr lang="en-CA" dirty="0"/>
          </a:p>
        </p:txBody>
      </p:sp>
      <p:sp>
        <p:nvSpPr>
          <p:cNvPr id="4" name="Slide Number Placeholder 3"/>
          <p:cNvSpPr>
            <a:spLocks noGrp="1"/>
          </p:cNvSpPr>
          <p:nvPr>
            <p:ph type="sldNum" sz="quarter" idx="5"/>
          </p:nvPr>
        </p:nvSpPr>
        <p:spPr/>
        <p:txBody>
          <a:bodyPr/>
          <a:lstStyle/>
          <a:p>
            <a:fld id="{2C23BCED-E20D-4850-85D8-1EBFC98B0796}" type="slidenum">
              <a:rPr lang="en-CA" smtClean="0"/>
              <a:t>8</a:t>
            </a:fld>
            <a:endParaRPr lang="en-CA"/>
          </a:p>
        </p:txBody>
      </p:sp>
    </p:spTree>
    <p:extLst>
      <p:ext uri="{BB962C8B-B14F-4D97-AF65-F5344CB8AC3E}">
        <p14:creationId xmlns:p14="http://schemas.microsoft.com/office/powerpoint/2010/main" val="159122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BCSRIF: stands for the BC Salmon Restoration and Innovation Fund and offers funding for different activities that are eligible under their 3 pillars: namely, innovation, infrastructure and science partnerships. </a:t>
            </a:r>
          </a:p>
          <a:p>
            <a:r>
              <a:rPr lang="en-US" dirty="0"/>
              <a:t>2. The BCSGA submitted an EOI on 29 June 2020 suggesting that their proposed Shellfish Aquaculture Strategic Renewal Program would one, encourage the development of new technologies to increase productivity and help meet conservation and sustainability objectives, and two, encourage capital investments in new products, processes or technologies to support the advancement of sustainable fishing practices.</a:t>
            </a:r>
          </a:p>
          <a:p>
            <a:r>
              <a:rPr lang="en-US" dirty="0"/>
              <a:t>3. Specifically, the BCSGA motivated that the shellfish aquaculture industry has faced an unprecedented number of challenges in recent years. This includes things like climate related changes to the ocean ecosystem which may be linked to sudden mortality syndrome and increases in food borne illnesses impairing the markets. And now recently, the COVID 19 pandemic closing restaurants through Canada and the USA for an industry that supplies predominantly directly to the food service trade.</a:t>
            </a:r>
          </a:p>
          <a:p>
            <a:r>
              <a:rPr lang="en-US" dirty="0"/>
              <a:t>4. This has left the industry struggling to meet the challenges:</a:t>
            </a:r>
          </a:p>
          <a:p>
            <a:pPr marL="628650" lvl="1" indent="-171450">
              <a:buFont typeface="Arial" panose="020B0604020202020204" pitchFamily="34" charset="0"/>
              <a:buChar char="•"/>
            </a:pPr>
            <a:r>
              <a:rPr lang="en-US" dirty="0"/>
              <a:t>Of quickly adopting innovative shellfish handling technology to respond to evolving consumer demands and unexpected impacts on markets</a:t>
            </a:r>
          </a:p>
          <a:p>
            <a:pPr marL="628650" lvl="1" indent="-171450">
              <a:buFont typeface="Arial" panose="020B0604020202020204" pitchFamily="34" charset="0"/>
              <a:buChar char="•"/>
            </a:pPr>
            <a:r>
              <a:rPr lang="en-US" dirty="0"/>
              <a:t>To urgently update and improve environmental technologies and practices</a:t>
            </a:r>
          </a:p>
          <a:p>
            <a:pPr marL="628650" lvl="1" indent="-171450">
              <a:buFont typeface="Arial" panose="020B0604020202020204" pitchFamily="34" charset="0"/>
              <a:buChar char="•"/>
            </a:pPr>
            <a:r>
              <a:rPr lang="en-US" dirty="0"/>
              <a:t>To increase seafood supply chain safety by increasing transparency and traceability</a:t>
            </a:r>
          </a:p>
          <a:p>
            <a:r>
              <a:rPr lang="en-US" dirty="0"/>
              <a:t>5. On 21 January 2021 their formal final application was submitted </a:t>
            </a:r>
          </a:p>
          <a:p>
            <a:r>
              <a:rPr lang="en-US" dirty="0"/>
              <a:t>6. After a lengthy process of crossing T’s and dotting I’s the Contribution Agreement was signed on the 2nd of July 2021</a:t>
            </a:r>
          </a:p>
          <a:p>
            <a:r>
              <a:rPr lang="en-US" dirty="0"/>
              <a:t>7. Finally, the project funding was announced by Government on the 4th of August 2021 and the project was announced to the BCSGA members.</a:t>
            </a:r>
          </a:p>
          <a:p>
            <a:endParaRPr lang="en-CA" dirty="0"/>
          </a:p>
        </p:txBody>
      </p:sp>
      <p:sp>
        <p:nvSpPr>
          <p:cNvPr id="4" name="Slide Number Placeholder 3"/>
          <p:cNvSpPr>
            <a:spLocks noGrp="1"/>
          </p:cNvSpPr>
          <p:nvPr>
            <p:ph type="sldNum" sz="quarter" idx="5"/>
          </p:nvPr>
        </p:nvSpPr>
        <p:spPr/>
        <p:txBody>
          <a:bodyPr/>
          <a:lstStyle/>
          <a:p>
            <a:fld id="{2C23BCED-E20D-4850-85D8-1EBFC98B0796}" type="slidenum">
              <a:rPr lang="en-CA" smtClean="0"/>
              <a:t>9</a:t>
            </a:fld>
            <a:endParaRPr lang="en-CA"/>
          </a:p>
        </p:txBody>
      </p:sp>
    </p:spTree>
    <p:extLst>
      <p:ext uri="{BB962C8B-B14F-4D97-AF65-F5344CB8AC3E}">
        <p14:creationId xmlns:p14="http://schemas.microsoft.com/office/powerpoint/2010/main" val="188171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BCSRIF: stands for the BC Salmon Restoration and Innovation Fund and offers funding for different activities that are eligible under their 3 pillars: namely, innovation, infrastructure and science partnerships. </a:t>
            </a:r>
          </a:p>
          <a:p>
            <a:r>
              <a:rPr lang="en-US" dirty="0"/>
              <a:t>2. The BCSGA submitted an EOI on 29 June 2020 suggesting that their proposed Shellfish Aquaculture Strategic Renewal Program would one, encourage the development of new technologies to increase productivity and help meet conservation and sustainability objectives, and two, encourage capital investments in new products, processes or technologies to support the advancement of sustainable fishing practices.</a:t>
            </a:r>
          </a:p>
          <a:p>
            <a:r>
              <a:rPr lang="en-US" dirty="0"/>
              <a:t>3. Specifically, the BCSGA motivated that the shellfish aquaculture industry has faced an unprecedented number of challenges in recent years. This includes things like climate related changes to the ocean ecosystem which may be linked to sudden mortality syndrome and increases in food borne illnesses impairing the markets. And now recently, the COVID 19 pandemic closing restaurants through Canada and the USA for an industry that supplies predominantly directly to the food service trade.</a:t>
            </a:r>
          </a:p>
          <a:p>
            <a:r>
              <a:rPr lang="en-US" dirty="0"/>
              <a:t>4. This has left the industry struggling to meet the challenges:</a:t>
            </a:r>
          </a:p>
          <a:p>
            <a:pPr marL="628650" lvl="1" indent="-171450">
              <a:buFont typeface="Arial" panose="020B0604020202020204" pitchFamily="34" charset="0"/>
              <a:buChar char="•"/>
            </a:pPr>
            <a:r>
              <a:rPr lang="en-US" dirty="0"/>
              <a:t>Of quickly adopting innovative shellfish handling technology to respond to evolving consumer demands and unexpected impacts on markets</a:t>
            </a:r>
          </a:p>
          <a:p>
            <a:pPr marL="628650" lvl="1" indent="-171450">
              <a:buFont typeface="Arial" panose="020B0604020202020204" pitchFamily="34" charset="0"/>
              <a:buChar char="•"/>
            </a:pPr>
            <a:r>
              <a:rPr lang="en-US" dirty="0"/>
              <a:t>To urgently update and improve environmental technologies and practices</a:t>
            </a:r>
          </a:p>
          <a:p>
            <a:pPr marL="628650" lvl="1" indent="-171450">
              <a:buFont typeface="Arial" panose="020B0604020202020204" pitchFamily="34" charset="0"/>
              <a:buChar char="•"/>
            </a:pPr>
            <a:r>
              <a:rPr lang="en-US" dirty="0"/>
              <a:t>To increase seafood supply chain safety by increasing transparency and traceability</a:t>
            </a:r>
          </a:p>
          <a:p>
            <a:r>
              <a:rPr lang="en-US" dirty="0"/>
              <a:t>5. On 21 January 2021 their formal final application was submitted </a:t>
            </a:r>
          </a:p>
          <a:p>
            <a:r>
              <a:rPr lang="en-US" dirty="0"/>
              <a:t>6. After a lengthy process of crossing T’s and dotting I’s the Contribution Agreement was signed on the 2nd of July 2021</a:t>
            </a:r>
          </a:p>
          <a:p>
            <a:r>
              <a:rPr lang="en-US" dirty="0"/>
              <a:t>7. Finally, the project funding was announced by Government on the 4th of August 2021 and the project was announced to the BCSGA members.</a:t>
            </a:r>
          </a:p>
          <a:p>
            <a:endParaRPr lang="en-CA" dirty="0"/>
          </a:p>
        </p:txBody>
      </p:sp>
      <p:sp>
        <p:nvSpPr>
          <p:cNvPr id="4" name="Slide Number Placeholder 3"/>
          <p:cNvSpPr>
            <a:spLocks noGrp="1"/>
          </p:cNvSpPr>
          <p:nvPr>
            <p:ph type="sldNum" sz="quarter" idx="5"/>
          </p:nvPr>
        </p:nvSpPr>
        <p:spPr/>
        <p:txBody>
          <a:bodyPr/>
          <a:lstStyle/>
          <a:p>
            <a:fld id="{2C23BCED-E20D-4850-85D8-1EBFC98B0796}" type="slidenum">
              <a:rPr lang="en-CA" smtClean="0"/>
              <a:t>10</a:t>
            </a:fld>
            <a:endParaRPr lang="en-CA"/>
          </a:p>
        </p:txBody>
      </p:sp>
    </p:spTree>
    <p:extLst>
      <p:ext uri="{BB962C8B-B14F-4D97-AF65-F5344CB8AC3E}">
        <p14:creationId xmlns:p14="http://schemas.microsoft.com/office/powerpoint/2010/main" val="54438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D783E4-B7CC-4338-8104-97926B6D9F93}" type="datetimeFigureOut">
              <a:rPr lang="en-CA" smtClean="0"/>
              <a:t>2023-07-20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155326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783E4-B7CC-4338-8104-97926B6D9F93}" type="datetimeFigureOut">
              <a:rPr lang="en-CA" smtClean="0"/>
              <a:t>2023-07-20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416522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783E4-B7CC-4338-8104-97926B6D9F93}" type="datetimeFigureOut">
              <a:rPr lang="en-CA" smtClean="0"/>
              <a:t>2023-07-20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427746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783E4-B7CC-4338-8104-97926B6D9F93}" type="datetimeFigureOut">
              <a:rPr lang="en-CA" smtClean="0"/>
              <a:t>2023-07-20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3BE1D6-D7B1-415E-93A1-5228B154C335}" type="slidenum">
              <a:rPr lang="en-CA" smtClean="0"/>
              <a:t>‹#›</a:t>
            </a:fld>
            <a:endParaRPr lang="en-C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2942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783E4-B7CC-4338-8104-97926B6D9F93}" type="datetimeFigureOut">
              <a:rPr lang="en-CA" smtClean="0"/>
              <a:t>2023-07-20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165089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7D783E4-B7CC-4338-8104-97926B6D9F93}" type="datetimeFigureOut">
              <a:rPr lang="en-CA" smtClean="0"/>
              <a:t>2023-07-20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355597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7D783E4-B7CC-4338-8104-97926B6D9F93}" type="datetimeFigureOut">
              <a:rPr lang="en-CA" smtClean="0"/>
              <a:t>2023-07-20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861009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783E4-B7CC-4338-8104-97926B6D9F93}" type="datetimeFigureOut">
              <a:rPr lang="en-CA" smtClean="0"/>
              <a:t>2023-07-20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2071832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783E4-B7CC-4338-8104-97926B6D9F93}" type="datetimeFigureOut">
              <a:rPr lang="en-CA" smtClean="0"/>
              <a:t>2023-07-20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363410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783E4-B7CC-4338-8104-97926B6D9F93}" type="datetimeFigureOut">
              <a:rPr lang="en-CA" smtClean="0"/>
              <a:t>2023-07-20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225307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783E4-B7CC-4338-8104-97926B6D9F93}" type="datetimeFigureOut">
              <a:rPr lang="en-CA" smtClean="0"/>
              <a:t>2023-07-20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363595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D783E4-B7CC-4338-8104-97926B6D9F93}" type="datetimeFigureOut">
              <a:rPr lang="en-CA" smtClean="0"/>
              <a:t>2023-07-20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416396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D783E4-B7CC-4338-8104-97926B6D9F93}" type="datetimeFigureOut">
              <a:rPr lang="en-CA" smtClean="0"/>
              <a:t>2023-07-20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271369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D783E4-B7CC-4338-8104-97926B6D9F93}" type="datetimeFigureOut">
              <a:rPr lang="en-CA" smtClean="0"/>
              <a:t>2023-07-20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336123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783E4-B7CC-4338-8104-97926B6D9F93}" type="datetimeFigureOut">
              <a:rPr lang="en-CA" smtClean="0"/>
              <a:t>2023-07-20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209535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783E4-B7CC-4338-8104-97926B6D9F93}" type="datetimeFigureOut">
              <a:rPr lang="en-CA" smtClean="0"/>
              <a:t>2023-07-20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337120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783E4-B7CC-4338-8104-97926B6D9F93}" type="datetimeFigureOut">
              <a:rPr lang="en-CA" smtClean="0"/>
              <a:t>2023-07-20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3BE1D6-D7B1-415E-93A1-5228B154C335}" type="slidenum">
              <a:rPr lang="en-CA" smtClean="0"/>
              <a:t>‹#›</a:t>
            </a:fld>
            <a:endParaRPr lang="en-CA"/>
          </a:p>
        </p:txBody>
      </p:sp>
    </p:spTree>
    <p:extLst>
      <p:ext uri="{BB962C8B-B14F-4D97-AF65-F5344CB8AC3E}">
        <p14:creationId xmlns:p14="http://schemas.microsoft.com/office/powerpoint/2010/main" val="49555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70000"/>
            <a:duotone>
              <a:schemeClr val="bg2">
                <a:shade val="80000"/>
                <a:lumMod val="80000"/>
              </a:schemeClr>
              <a:schemeClr val="bg2">
                <a:tint val="98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7D783E4-B7CC-4338-8104-97926B6D9F93}" type="datetimeFigureOut">
              <a:rPr lang="en-CA" smtClean="0"/>
              <a:t>2023-07-20</a:t>
            </a:fld>
            <a:endParaRPr lang="en-C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D3BE1D6-D7B1-415E-93A1-5228B154C335}" type="slidenum">
              <a:rPr lang="en-CA" smtClean="0"/>
              <a:t>‹#›</a:t>
            </a:fld>
            <a:endParaRPr lang="en-CA"/>
          </a:p>
        </p:txBody>
      </p:sp>
    </p:spTree>
    <p:extLst>
      <p:ext uri="{BB962C8B-B14F-4D97-AF65-F5344CB8AC3E}">
        <p14:creationId xmlns:p14="http://schemas.microsoft.com/office/powerpoint/2010/main" val="27469606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80000"/>
                <a:lumMod val="80000"/>
              </a:schemeClr>
              <a:schemeClr val="bg2">
                <a:tint val="98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75F4-075C-473C-A870-55C47F4E059A}"/>
              </a:ext>
            </a:extLst>
          </p:cNvPr>
          <p:cNvSpPr>
            <a:spLocks noGrp="1"/>
          </p:cNvSpPr>
          <p:nvPr>
            <p:ph type="ctrTitle"/>
          </p:nvPr>
        </p:nvSpPr>
        <p:spPr>
          <a:xfrm>
            <a:off x="1370693" y="1094837"/>
            <a:ext cx="9440034" cy="1978211"/>
          </a:xfrm>
        </p:spPr>
        <p:txBody>
          <a:bodyPr>
            <a:noAutofit/>
          </a:bodyPr>
          <a:lstStyle/>
          <a:p>
            <a:r>
              <a:rPr lang="en-US" sz="2800" i="1" dirty="0">
                <a:latin typeface="Arial Nova Light" panose="020B0304020202020204" pitchFamily="34" charset="0"/>
              </a:rPr>
              <a:t>BS/LC Ecosystem Forum December 2022</a:t>
            </a:r>
            <a:br>
              <a:rPr lang="en-US" sz="2800" i="1" dirty="0">
                <a:latin typeface="Arial Nova Light" panose="020B0304020202020204" pitchFamily="34" charset="0"/>
              </a:rPr>
            </a:br>
            <a:br>
              <a:rPr lang="en-US" sz="2800" i="1" dirty="0">
                <a:latin typeface="Arial Nova Light" panose="020B0304020202020204" pitchFamily="34" charset="0"/>
              </a:rPr>
            </a:br>
            <a:r>
              <a:rPr lang="en-US" sz="2000" i="1" dirty="0">
                <a:latin typeface="Arial Nova Light" panose="020B0304020202020204" pitchFamily="34" charset="0"/>
              </a:rPr>
              <a:t>Inquiry into the accessibility of REDIP funding to address issues with sewage entering the marine environment in Baynes Sound and Lambert Channel.</a:t>
            </a:r>
            <a:endParaRPr lang="en-CA" sz="2800" i="1" dirty="0">
              <a:latin typeface="Arial Nova Light" panose="020B0304020202020204" pitchFamily="34" charset="0"/>
            </a:endParaRPr>
          </a:p>
        </p:txBody>
      </p:sp>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1370693" y="3784952"/>
            <a:ext cx="9440034" cy="2054671"/>
          </a:xfrm>
        </p:spPr>
        <p:txBody>
          <a:bodyPr>
            <a:normAutofit/>
          </a:bodyPr>
          <a:lstStyle/>
          <a:p>
            <a:r>
              <a:rPr lang="en-CA" sz="2400" dirty="0"/>
              <a:t>Nico Prins,</a:t>
            </a:r>
          </a:p>
          <a:p>
            <a:r>
              <a:rPr lang="en-CA" sz="2400" dirty="0"/>
              <a:t>Executive Director, BCSGA</a:t>
            </a:r>
          </a:p>
          <a:p>
            <a:r>
              <a:rPr lang="en-CA" sz="2200" dirty="0"/>
              <a:t>26 May 2023</a:t>
            </a:r>
          </a:p>
        </p:txBody>
      </p:sp>
      <p:pic>
        <p:nvPicPr>
          <p:cNvPr id="4" name="Picture 3">
            <a:extLst>
              <a:ext uri="{FF2B5EF4-FFF2-40B4-BE49-F238E27FC236}">
                <a16:creationId xmlns:a16="http://schemas.microsoft.com/office/drawing/2014/main" id="{63651728-D60C-4A5E-BB4E-BD5DF27B2962}"/>
              </a:ext>
            </a:extLst>
          </p:cNvPr>
          <p:cNvPicPr>
            <a:picLocks noChangeAspect="1"/>
          </p:cNvPicPr>
          <p:nvPr/>
        </p:nvPicPr>
        <p:blipFill>
          <a:blip r:embed="rId3"/>
          <a:stretch>
            <a:fillRect/>
          </a:stretch>
        </p:blipFill>
        <p:spPr>
          <a:xfrm>
            <a:off x="8386251" y="93933"/>
            <a:ext cx="3715898" cy="1327106"/>
          </a:xfrm>
          <a:prstGeom prst="rect">
            <a:avLst/>
          </a:prstGeom>
        </p:spPr>
      </p:pic>
    </p:spTree>
    <p:extLst>
      <p:ext uri="{BB962C8B-B14F-4D97-AF65-F5344CB8AC3E}">
        <p14:creationId xmlns:p14="http://schemas.microsoft.com/office/powerpoint/2010/main" val="3936647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662049" y="1556426"/>
            <a:ext cx="10962504" cy="4961106"/>
          </a:xfrm>
        </p:spPr>
        <p:txBody>
          <a:bodyPr>
            <a:normAutofit/>
          </a:bodyPr>
          <a:lstStyle/>
          <a:p>
            <a:pPr algn="l"/>
            <a:r>
              <a:rPr lang="en-US" sz="2600" dirty="0"/>
              <a:t>Initial Result:</a:t>
            </a:r>
          </a:p>
          <a:p>
            <a:pPr marL="457200" indent="-457200" algn="l">
              <a:buFont typeface="Arial" panose="020B0604020202020204" pitchFamily="34" charset="0"/>
              <a:buChar char="•"/>
            </a:pPr>
            <a:r>
              <a:rPr lang="en-US" sz="2600" dirty="0"/>
              <a:t>31 March 2023: REDIP received a large number of applications during the intake period and unfortunately the total funding requested significantly exceeded the Program’s available funds. As a result, the Program was not able to provide funding to your project at this time.</a:t>
            </a:r>
          </a:p>
          <a:p>
            <a:pPr algn="l"/>
            <a:r>
              <a:rPr lang="en-US" sz="2600" dirty="0"/>
              <a:t>Next Steps:</a:t>
            </a:r>
          </a:p>
          <a:p>
            <a:pPr marL="457200" indent="-457200" algn="l">
              <a:buFont typeface="Arial" panose="020B0604020202020204" pitchFamily="34" charset="0"/>
              <a:buChar char="•"/>
            </a:pPr>
            <a:r>
              <a:rPr lang="en-US" sz="2600" dirty="0"/>
              <a:t>Work with Rural Policy and Programs Branch to strengthen project/application.</a:t>
            </a:r>
          </a:p>
          <a:p>
            <a:pPr marL="457200" indent="-457200" algn="l">
              <a:buFont typeface="Arial" panose="020B0604020202020204" pitchFamily="34" charset="0"/>
              <a:buChar char="•"/>
            </a:pPr>
            <a:r>
              <a:rPr lang="en-US" sz="2600" dirty="0"/>
              <a:t>Identify additional community infrastructure projects/needs.</a:t>
            </a:r>
          </a:p>
          <a:p>
            <a:pPr marL="457200" indent="-457200" algn="l">
              <a:buFont typeface="Arial" panose="020B0604020202020204" pitchFamily="34" charset="0"/>
              <a:buChar char="•"/>
            </a:pPr>
            <a:r>
              <a:rPr lang="en-US" sz="2600" dirty="0"/>
              <a:t>More support.</a:t>
            </a:r>
          </a:p>
          <a:p>
            <a:pPr marL="457200" indent="-457200" algn="l">
              <a:buFont typeface="Arial" panose="020B0604020202020204" pitchFamily="34" charset="0"/>
              <a:buChar char="•"/>
            </a:pPr>
            <a:endParaRPr lang="en-US" sz="2600" dirty="0"/>
          </a:p>
          <a:p>
            <a:pPr algn="l"/>
            <a:endParaRPr lang="en-CA" sz="2600" dirty="0"/>
          </a:p>
        </p:txBody>
      </p:sp>
      <p:pic>
        <p:nvPicPr>
          <p:cNvPr id="10" name="Picture 9">
            <a:extLst>
              <a:ext uri="{FF2B5EF4-FFF2-40B4-BE49-F238E27FC236}">
                <a16:creationId xmlns:a16="http://schemas.microsoft.com/office/drawing/2014/main" id="{84A21A24-C9E0-4F63-B282-F229D102FE7A}"/>
              </a:ext>
            </a:extLst>
          </p:cNvPr>
          <p:cNvPicPr>
            <a:picLocks noChangeAspect="1"/>
          </p:cNvPicPr>
          <p:nvPr/>
        </p:nvPicPr>
        <p:blipFill>
          <a:blip r:embed="rId3"/>
          <a:stretch>
            <a:fillRect/>
          </a:stretch>
        </p:blipFill>
        <p:spPr>
          <a:xfrm>
            <a:off x="8369571" y="93933"/>
            <a:ext cx="3715897" cy="1327106"/>
          </a:xfrm>
          <a:prstGeom prst="rect">
            <a:avLst/>
          </a:prstGeom>
        </p:spPr>
      </p:pic>
    </p:spTree>
    <p:extLst>
      <p:ext uri="{BB962C8B-B14F-4D97-AF65-F5344CB8AC3E}">
        <p14:creationId xmlns:p14="http://schemas.microsoft.com/office/powerpoint/2010/main" val="3571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662049" y="1556426"/>
            <a:ext cx="10962504" cy="4961106"/>
          </a:xfrm>
        </p:spPr>
        <p:txBody>
          <a:bodyPr>
            <a:normAutofit/>
          </a:bodyPr>
          <a:lstStyle/>
          <a:p>
            <a:r>
              <a:rPr lang="en-US" sz="3600" b="1" dirty="0"/>
              <a:t>Thank you.</a:t>
            </a:r>
          </a:p>
          <a:p>
            <a:endParaRPr lang="en-US" sz="3600" b="1" dirty="0"/>
          </a:p>
          <a:p>
            <a:r>
              <a:rPr lang="en-US" sz="3600" b="1" dirty="0"/>
              <a:t>Questions?</a:t>
            </a:r>
          </a:p>
          <a:p>
            <a:pPr algn="l"/>
            <a:endParaRPr lang="en-CA" sz="2600" dirty="0"/>
          </a:p>
        </p:txBody>
      </p:sp>
      <p:pic>
        <p:nvPicPr>
          <p:cNvPr id="10" name="Picture 9">
            <a:extLst>
              <a:ext uri="{FF2B5EF4-FFF2-40B4-BE49-F238E27FC236}">
                <a16:creationId xmlns:a16="http://schemas.microsoft.com/office/drawing/2014/main" id="{84A21A24-C9E0-4F63-B282-F229D102FE7A}"/>
              </a:ext>
            </a:extLst>
          </p:cNvPr>
          <p:cNvPicPr>
            <a:picLocks noChangeAspect="1"/>
          </p:cNvPicPr>
          <p:nvPr/>
        </p:nvPicPr>
        <p:blipFill>
          <a:blip r:embed="rId3"/>
          <a:stretch>
            <a:fillRect/>
          </a:stretch>
        </p:blipFill>
        <p:spPr>
          <a:xfrm>
            <a:off x="8369571" y="93933"/>
            <a:ext cx="3715897" cy="1327106"/>
          </a:xfrm>
          <a:prstGeom prst="rect">
            <a:avLst/>
          </a:prstGeom>
        </p:spPr>
      </p:pic>
    </p:spTree>
    <p:extLst>
      <p:ext uri="{BB962C8B-B14F-4D97-AF65-F5344CB8AC3E}">
        <p14:creationId xmlns:p14="http://schemas.microsoft.com/office/powerpoint/2010/main" val="295854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662049" y="1335409"/>
            <a:ext cx="10962504" cy="5182123"/>
          </a:xfrm>
        </p:spPr>
        <p:txBody>
          <a:bodyPr>
            <a:normAutofit/>
          </a:bodyPr>
          <a:lstStyle/>
          <a:p>
            <a:pPr algn="l"/>
            <a:r>
              <a:rPr lang="en-CA" sz="3200" dirty="0"/>
              <a:t>Background:</a:t>
            </a:r>
          </a:p>
          <a:p>
            <a:pPr marL="457200" indent="-457200" algn="l">
              <a:buFont typeface="Arial" panose="020B0604020202020204" pitchFamily="34" charset="0"/>
              <a:buChar char="•"/>
            </a:pPr>
            <a:r>
              <a:rPr lang="en-CA" sz="2600" dirty="0"/>
              <a:t>Following the Forum held in December 2022 it was proposed that the BCSGA facilitate a working group to investigate the feasibility of applying to REDIP.</a:t>
            </a:r>
          </a:p>
          <a:p>
            <a:pPr marL="457200" indent="-457200" algn="l">
              <a:buFont typeface="Arial" panose="020B0604020202020204" pitchFamily="34" charset="0"/>
              <a:buChar char="•"/>
            </a:pPr>
            <a:r>
              <a:rPr lang="en-CA" sz="2600" dirty="0"/>
              <a:t>Bridget </a:t>
            </a:r>
            <a:r>
              <a:rPr lang="en-CA" sz="2600" dirty="0" err="1"/>
              <a:t>Horel</a:t>
            </a:r>
            <a:r>
              <a:rPr lang="en-CA" sz="2600" dirty="0"/>
              <a:t> from JEDI and Lesley Chapman from AF gave information session on REDIP December 15</a:t>
            </a:r>
            <a:r>
              <a:rPr lang="en-CA" sz="2600" baseline="30000" dirty="0"/>
              <a:t>th</a:t>
            </a:r>
            <a:r>
              <a:rPr lang="en-CA" sz="2600" dirty="0"/>
              <a:t>.</a:t>
            </a:r>
          </a:p>
          <a:p>
            <a:pPr marL="457200" indent="-457200" algn="l">
              <a:buFont typeface="Arial" panose="020B0604020202020204" pitchFamily="34" charset="0"/>
              <a:buChar char="•"/>
            </a:pPr>
            <a:r>
              <a:rPr lang="en-CA" sz="2600" dirty="0"/>
              <a:t>BCSGA hosted a working group on the 16</a:t>
            </a:r>
            <a:r>
              <a:rPr lang="en-CA" sz="2600" baseline="30000" dirty="0"/>
              <a:t>th</a:t>
            </a:r>
            <a:r>
              <a:rPr lang="en-CA" sz="2600" dirty="0"/>
              <a:t> – attended by DFO.</a:t>
            </a:r>
          </a:p>
          <a:p>
            <a:pPr marL="457200" indent="-457200" algn="l">
              <a:buFont typeface="Arial" panose="020B0604020202020204" pitchFamily="34" charset="0"/>
              <a:buChar char="•"/>
            </a:pPr>
            <a:r>
              <a:rPr lang="en-US" sz="2600" dirty="0"/>
              <a:t>Purpose of Working Group: To develop a summary of actions that could be taken by proponents for mitigating sewage entering the marine environment in the context of Provincial REDIP funding. </a:t>
            </a:r>
            <a:r>
              <a:rPr lang="en-CA" sz="2600" dirty="0"/>
              <a:t> </a:t>
            </a:r>
          </a:p>
          <a:p>
            <a:pPr marL="457200" indent="-457200" algn="l">
              <a:buFont typeface="Arial" panose="020B0604020202020204" pitchFamily="34" charset="0"/>
              <a:buChar char="•"/>
            </a:pPr>
            <a:endParaRPr lang="en-CA" sz="2600" dirty="0"/>
          </a:p>
        </p:txBody>
      </p:sp>
      <p:pic>
        <p:nvPicPr>
          <p:cNvPr id="10" name="Picture 9">
            <a:extLst>
              <a:ext uri="{FF2B5EF4-FFF2-40B4-BE49-F238E27FC236}">
                <a16:creationId xmlns:a16="http://schemas.microsoft.com/office/drawing/2014/main" id="{84A21A24-C9E0-4F63-B282-F229D102FE7A}"/>
              </a:ext>
            </a:extLst>
          </p:cNvPr>
          <p:cNvPicPr>
            <a:picLocks noChangeAspect="1"/>
          </p:cNvPicPr>
          <p:nvPr/>
        </p:nvPicPr>
        <p:blipFill>
          <a:blip r:embed="rId3"/>
          <a:stretch>
            <a:fillRect/>
          </a:stretch>
        </p:blipFill>
        <p:spPr>
          <a:xfrm>
            <a:off x="8369571" y="93933"/>
            <a:ext cx="3715897" cy="1327106"/>
          </a:xfrm>
          <a:prstGeom prst="rect">
            <a:avLst/>
          </a:prstGeom>
        </p:spPr>
      </p:pic>
    </p:spTree>
    <p:extLst>
      <p:ext uri="{BB962C8B-B14F-4D97-AF65-F5344CB8AC3E}">
        <p14:creationId xmlns:p14="http://schemas.microsoft.com/office/powerpoint/2010/main" val="96388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197992" y="1556426"/>
            <a:ext cx="11426561" cy="4961106"/>
          </a:xfrm>
        </p:spPr>
        <p:txBody>
          <a:bodyPr>
            <a:normAutofit/>
          </a:bodyPr>
          <a:lstStyle/>
          <a:p>
            <a:pPr algn="l"/>
            <a:r>
              <a:rPr lang="en-US" sz="3200" dirty="0"/>
              <a:t>Summary of working group:</a:t>
            </a:r>
          </a:p>
          <a:p>
            <a:pPr marL="457200" indent="-457200" algn="l">
              <a:buFont typeface="Arial" panose="020B0604020202020204" pitchFamily="34" charset="0"/>
              <a:buChar char="•"/>
            </a:pPr>
            <a:r>
              <a:rPr lang="en-US" sz="2400" dirty="0"/>
              <a:t>This working group will be available to provide support to any proponents seeking to develop projects aimed at preventing sewage from contaminating the marine ecosystem in the areas of Baynes Sound or Lambert Channel.  </a:t>
            </a:r>
          </a:p>
          <a:p>
            <a:pPr marL="457200" indent="-457200" algn="l">
              <a:buFont typeface="Arial" panose="020B0604020202020204" pitchFamily="34" charset="0"/>
              <a:buChar char="•"/>
            </a:pPr>
            <a:r>
              <a:rPr lang="en-US" sz="2400" dirty="0"/>
              <a:t>The REDIP funding seems potentially well suited for the development of large multi-partner projects to improve infrastructure – when an additional funding round becomes available the working group will offer support to members of the Ecosystem Forum. </a:t>
            </a:r>
          </a:p>
          <a:p>
            <a:pPr marL="457200" indent="-457200" algn="l">
              <a:buFont typeface="Arial" panose="020B0604020202020204" pitchFamily="34" charset="0"/>
              <a:buChar char="•"/>
            </a:pPr>
            <a:r>
              <a:rPr lang="en-US" sz="2400" dirty="0"/>
              <a:t>The working group will be paused indefinitely until such time that there is an available round of funding, more interest from the forum, or capacity among its stakeholders. </a:t>
            </a:r>
          </a:p>
          <a:p>
            <a:pPr marL="457200" indent="-457200" algn="l">
              <a:buFont typeface="Arial" panose="020B0604020202020204" pitchFamily="34" charset="0"/>
              <a:buChar char="•"/>
            </a:pPr>
            <a:endParaRPr lang="en-US" sz="2600" dirty="0"/>
          </a:p>
          <a:p>
            <a:pPr marL="457200" indent="-457200" algn="l">
              <a:buFont typeface="Arial" panose="020B0604020202020204" pitchFamily="34" charset="0"/>
              <a:buChar char="•"/>
            </a:pPr>
            <a:endParaRPr lang="en-US" sz="2600" dirty="0"/>
          </a:p>
          <a:p>
            <a:pPr algn="l"/>
            <a:endParaRPr lang="en-CA" sz="2600" dirty="0"/>
          </a:p>
        </p:txBody>
      </p:sp>
      <p:pic>
        <p:nvPicPr>
          <p:cNvPr id="10" name="Picture 9">
            <a:extLst>
              <a:ext uri="{FF2B5EF4-FFF2-40B4-BE49-F238E27FC236}">
                <a16:creationId xmlns:a16="http://schemas.microsoft.com/office/drawing/2014/main" id="{84A21A24-C9E0-4F63-B282-F229D102FE7A}"/>
              </a:ext>
            </a:extLst>
          </p:cNvPr>
          <p:cNvPicPr>
            <a:picLocks noChangeAspect="1"/>
          </p:cNvPicPr>
          <p:nvPr/>
        </p:nvPicPr>
        <p:blipFill>
          <a:blip r:embed="rId3"/>
          <a:stretch>
            <a:fillRect/>
          </a:stretch>
        </p:blipFill>
        <p:spPr>
          <a:xfrm>
            <a:off x="8369571" y="93933"/>
            <a:ext cx="3715897" cy="1327106"/>
          </a:xfrm>
          <a:prstGeom prst="rect">
            <a:avLst/>
          </a:prstGeom>
        </p:spPr>
      </p:pic>
    </p:spTree>
    <p:extLst>
      <p:ext uri="{BB962C8B-B14F-4D97-AF65-F5344CB8AC3E}">
        <p14:creationId xmlns:p14="http://schemas.microsoft.com/office/powerpoint/2010/main" val="102663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614748" y="250141"/>
            <a:ext cx="10962504" cy="4961106"/>
          </a:xfrm>
        </p:spPr>
        <p:txBody>
          <a:bodyPr>
            <a:normAutofit/>
          </a:bodyPr>
          <a:lstStyle/>
          <a:p>
            <a:pPr algn="l"/>
            <a:r>
              <a:rPr lang="en-US" sz="2600" dirty="0"/>
              <a:t>Specific Outcomes:</a:t>
            </a:r>
          </a:p>
          <a:p>
            <a:pPr algn="l"/>
            <a:endParaRPr lang="en-CA" sz="2600" dirty="0"/>
          </a:p>
        </p:txBody>
      </p:sp>
      <p:pic>
        <p:nvPicPr>
          <p:cNvPr id="5" name="Picture 4">
            <a:extLst>
              <a:ext uri="{FF2B5EF4-FFF2-40B4-BE49-F238E27FC236}">
                <a16:creationId xmlns:a16="http://schemas.microsoft.com/office/drawing/2014/main" id="{DB3451EF-59BB-509B-CBD1-DE67176DE0C6}"/>
              </a:ext>
            </a:extLst>
          </p:cNvPr>
          <p:cNvPicPr>
            <a:picLocks noChangeAspect="1"/>
          </p:cNvPicPr>
          <p:nvPr/>
        </p:nvPicPr>
        <p:blipFill>
          <a:blip r:embed="rId3"/>
          <a:stretch>
            <a:fillRect/>
          </a:stretch>
        </p:blipFill>
        <p:spPr>
          <a:xfrm>
            <a:off x="989962" y="1319706"/>
            <a:ext cx="4200321" cy="4218588"/>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55B4C464-EF94-52D1-BFEC-B40B19574EF5}"/>
              </a:ext>
            </a:extLst>
          </p:cNvPr>
          <p:cNvPicPr>
            <a:picLocks noChangeAspect="1"/>
          </p:cNvPicPr>
          <p:nvPr/>
        </p:nvPicPr>
        <p:blipFill>
          <a:blip r:embed="rId4"/>
          <a:stretch>
            <a:fillRect/>
          </a:stretch>
        </p:blipFill>
        <p:spPr>
          <a:xfrm>
            <a:off x="6366533" y="491118"/>
            <a:ext cx="4538970" cy="602641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2719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614748" y="250141"/>
            <a:ext cx="10962504" cy="4961106"/>
          </a:xfrm>
        </p:spPr>
        <p:txBody>
          <a:bodyPr>
            <a:normAutofit/>
          </a:bodyPr>
          <a:lstStyle/>
          <a:p>
            <a:pPr algn="l"/>
            <a:r>
              <a:rPr lang="en-US" sz="2600" dirty="0"/>
              <a:t>Specific Outcomes:</a:t>
            </a:r>
          </a:p>
          <a:p>
            <a:pPr algn="l"/>
            <a:endParaRPr lang="en-CA" sz="2600" dirty="0"/>
          </a:p>
        </p:txBody>
      </p:sp>
      <p:pic>
        <p:nvPicPr>
          <p:cNvPr id="2" name="Picture 1">
            <a:extLst>
              <a:ext uri="{FF2B5EF4-FFF2-40B4-BE49-F238E27FC236}">
                <a16:creationId xmlns:a16="http://schemas.microsoft.com/office/drawing/2014/main" id="{3EF01A70-41B3-3133-71DC-E5049B58634F}"/>
              </a:ext>
            </a:extLst>
          </p:cNvPr>
          <p:cNvPicPr>
            <a:picLocks noChangeAspect="1"/>
          </p:cNvPicPr>
          <p:nvPr/>
        </p:nvPicPr>
        <p:blipFill>
          <a:blip r:embed="rId3"/>
          <a:stretch>
            <a:fillRect/>
          </a:stretch>
        </p:blipFill>
        <p:spPr>
          <a:xfrm>
            <a:off x="614748" y="1344510"/>
            <a:ext cx="5957316" cy="1612392"/>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8B74BC51-E3E8-E1F4-AAF7-AEBCEB5E159A}"/>
              </a:ext>
            </a:extLst>
          </p:cNvPr>
          <p:cNvPicPr>
            <a:picLocks noChangeAspect="1"/>
          </p:cNvPicPr>
          <p:nvPr/>
        </p:nvPicPr>
        <p:blipFill>
          <a:blip r:embed="rId4"/>
          <a:stretch>
            <a:fillRect/>
          </a:stretch>
        </p:blipFill>
        <p:spPr>
          <a:xfrm>
            <a:off x="5477987" y="3901099"/>
            <a:ext cx="5957316" cy="209397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7942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662049" y="291830"/>
            <a:ext cx="10962504" cy="6225702"/>
          </a:xfrm>
        </p:spPr>
        <p:txBody>
          <a:bodyPr>
            <a:normAutofit/>
          </a:bodyPr>
          <a:lstStyle/>
          <a:p>
            <a:pPr lvl="1" algn="l"/>
            <a:r>
              <a:rPr lang="en-US" sz="2800" dirty="0"/>
              <a:t>Pilot project application goals:</a:t>
            </a:r>
            <a:endParaRPr lang="en-US" sz="2400" dirty="0"/>
          </a:p>
          <a:p>
            <a:pPr marL="800100" lvl="1" indent="-342900" algn="l">
              <a:buFont typeface="Arial" panose="020B0604020202020204" pitchFamily="34" charset="0"/>
              <a:buChar char="•"/>
            </a:pPr>
            <a:r>
              <a:rPr lang="en-US" sz="2400" dirty="0"/>
              <a:t>Procure public health communication for state of septic systems and their records near foreshore areas and tributaries, inspections, conditions, rate of inspections, and by-laws. Work with CVRD to mitigate impacts to marine ecosystems and ecosystem services.</a:t>
            </a:r>
          </a:p>
          <a:p>
            <a:pPr marL="800100" lvl="1" indent="-342900" algn="l">
              <a:buFont typeface="Arial" panose="020B0604020202020204" pitchFamily="34" charset="0"/>
              <a:buChar char="•"/>
            </a:pPr>
            <a:r>
              <a:rPr lang="en-US" sz="2400" dirty="0"/>
              <a:t>Conduct research and development of vessel waste contamination regulations and enforcement for the purpose of education and outreach.</a:t>
            </a:r>
          </a:p>
          <a:p>
            <a:pPr marL="800100" lvl="1" indent="-342900" algn="l">
              <a:buFont typeface="Arial" panose="020B0604020202020204" pitchFamily="34" charset="0"/>
              <a:buChar char="•"/>
            </a:pPr>
            <a:r>
              <a:rPr lang="en-US" sz="2400" dirty="0"/>
              <a:t>Fulsome review of literature on the impacts of untreated sewage in the marine environment globally and relevance to cautionary principles in Baynes Sound – Lambert Channel.</a:t>
            </a:r>
          </a:p>
          <a:p>
            <a:pPr marL="800100" lvl="1" indent="-342900" algn="l">
              <a:buFont typeface="Arial" panose="020B0604020202020204" pitchFamily="34" charset="0"/>
              <a:buChar char="•"/>
            </a:pPr>
            <a:r>
              <a:rPr lang="en-US" sz="2400" dirty="0"/>
              <a:t>Build jurisdictional map of responsibilities in addressing sewage infrastructure</a:t>
            </a:r>
          </a:p>
          <a:p>
            <a:pPr marL="1257300" lvl="2" indent="-342900" algn="l">
              <a:buFont typeface="Arial" panose="020B0604020202020204" pitchFamily="34" charset="0"/>
              <a:buChar char="•"/>
            </a:pPr>
            <a:r>
              <a:rPr lang="en-US" sz="2200" dirty="0"/>
              <a:t>Knowledge gathering relating to items such as (non-functional) pump station at Deep Bay</a:t>
            </a:r>
          </a:p>
          <a:p>
            <a:pPr lvl="1" algn="l"/>
            <a:endParaRPr lang="en-US" sz="2400" dirty="0"/>
          </a:p>
          <a:p>
            <a:pPr marL="914400" lvl="1" indent="-457200" algn="l">
              <a:buFont typeface="Arial" panose="020B0604020202020204" pitchFamily="34" charset="0"/>
              <a:buChar char="•"/>
            </a:pPr>
            <a:endParaRPr lang="en-CA" sz="2400" dirty="0"/>
          </a:p>
        </p:txBody>
      </p:sp>
    </p:spTree>
    <p:extLst>
      <p:ext uri="{BB962C8B-B14F-4D97-AF65-F5344CB8AC3E}">
        <p14:creationId xmlns:p14="http://schemas.microsoft.com/office/powerpoint/2010/main" val="176255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662049" y="1556426"/>
            <a:ext cx="10962504" cy="4961106"/>
          </a:xfrm>
        </p:spPr>
        <p:txBody>
          <a:bodyPr>
            <a:normAutofit fontScale="77500" lnSpcReduction="20000"/>
          </a:bodyPr>
          <a:lstStyle/>
          <a:p>
            <a:pPr algn="l"/>
            <a:r>
              <a:rPr lang="en-US" sz="3600" dirty="0"/>
              <a:t>Simplified Description:</a:t>
            </a:r>
          </a:p>
          <a:p>
            <a:pPr algn="l"/>
            <a:r>
              <a:rPr lang="en-US" sz="2600" dirty="0"/>
              <a:t>Our application to the REDIP aims to address major knowledge gaps in sewage management and its impact on marine ecosystems and ecosystem services in Baynes Sound and Lambert Channel.  </a:t>
            </a:r>
          </a:p>
          <a:p>
            <a:pPr marL="457200" indent="-457200" algn="l">
              <a:buFont typeface="Arial" panose="020B0604020202020204" pitchFamily="34" charset="0"/>
              <a:buChar char="•"/>
            </a:pPr>
            <a:r>
              <a:rPr lang="en-US" sz="2600" dirty="0"/>
              <a:t>Assess the state of sewage management in Baynes Sound – Lambert Channel.</a:t>
            </a:r>
          </a:p>
          <a:p>
            <a:pPr marL="457200" indent="-457200" algn="l">
              <a:buFont typeface="Arial" panose="020B0604020202020204" pitchFamily="34" charset="0"/>
              <a:buChar char="•"/>
            </a:pPr>
            <a:r>
              <a:rPr lang="en-US" sz="2600" dirty="0"/>
              <a:t>Build jurisdictional map of responsibilities in addressing sewage infrastructure.</a:t>
            </a:r>
          </a:p>
          <a:p>
            <a:pPr marL="457200" indent="-457200" algn="l">
              <a:buFont typeface="Arial" panose="020B0604020202020204" pitchFamily="34" charset="0"/>
              <a:buChar char="•"/>
            </a:pPr>
            <a:r>
              <a:rPr lang="en-US" sz="2600" dirty="0"/>
              <a:t>Build jurisdictional map of responsibilities in regulating sewage discharge.</a:t>
            </a:r>
          </a:p>
          <a:p>
            <a:pPr marL="457200" indent="-457200" algn="l">
              <a:buFont typeface="Arial" panose="020B0604020202020204" pitchFamily="34" charset="0"/>
              <a:buChar char="•"/>
            </a:pPr>
            <a:r>
              <a:rPr lang="en-US" sz="2600" dirty="0"/>
              <a:t>Fulsome review of literature on the impacts of untreated sewage in the marine environment globally and relevance to cautionary principles in Baynes Sound – Lambert Channel.</a:t>
            </a:r>
          </a:p>
          <a:p>
            <a:pPr marL="457200" indent="-457200" algn="l">
              <a:buFont typeface="Arial" panose="020B0604020202020204" pitchFamily="34" charset="0"/>
              <a:buChar char="•"/>
            </a:pPr>
            <a:r>
              <a:rPr lang="en-US" sz="2600" dirty="0"/>
              <a:t>Mapping of septic systems and septic infrastructure near shorelines and tributaries.</a:t>
            </a:r>
          </a:p>
          <a:p>
            <a:pPr marL="457200" indent="-457200" algn="l">
              <a:buFont typeface="Arial" panose="020B0604020202020204" pitchFamily="34" charset="0"/>
              <a:buChar char="•"/>
            </a:pPr>
            <a:r>
              <a:rPr lang="en-US" sz="2600" dirty="0"/>
              <a:t>Report on the state of sewage management and its impact on marine ecosystems and industries. Including recommendations with the Baynes Sound – Lambert Channel Ecosystem forum for the most effective strategies to mitigate impacts with future projects. </a:t>
            </a:r>
          </a:p>
          <a:p>
            <a:pPr algn="l"/>
            <a:endParaRPr lang="en-US" sz="2600" dirty="0"/>
          </a:p>
        </p:txBody>
      </p:sp>
      <p:pic>
        <p:nvPicPr>
          <p:cNvPr id="10" name="Picture 9">
            <a:extLst>
              <a:ext uri="{FF2B5EF4-FFF2-40B4-BE49-F238E27FC236}">
                <a16:creationId xmlns:a16="http://schemas.microsoft.com/office/drawing/2014/main" id="{84A21A24-C9E0-4F63-B282-F229D102FE7A}"/>
              </a:ext>
            </a:extLst>
          </p:cNvPr>
          <p:cNvPicPr>
            <a:picLocks noChangeAspect="1"/>
          </p:cNvPicPr>
          <p:nvPr/>
        </p:nvPicPr>
        <p:blipFill>
          <a:blip r:embed="rId3"/>
          <a:stretch>
            <a:fillRect/>
          </a:stretch>
        </p:blipFill>
        <p:spPr>
          <a:xfrm>
            <a:off x="8369571" y="93933"/>
            <a:ext cx="3715897" cy="1327106"/>
          </a:xfrm>
          <a:prstGeom prst="rect">
            <a:avLst/>
          </a:prstGeom>
        </p:spPr>
      </p:pic>
    </p:spTree>
    <p:extLst>
      <p:ext uri="{BB962C8B-B14F-4D97-AF65-F5344CB8AC3E}">
        <p14:creationId xmlns:p14="http://schemas.microsoft.com/office/powerpoint/2010/main" val="42329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662049" y="1556426"/>
            <a:ext cx="10962504" cy="4961106"/>
          </a:xfrm>
        </p:spPr>
        <p:txBody>
          <a:bodyPr>
            <a:normAutofit lnSpcReduction="10000"/>
          </a:bodyPr>
          <a:lstStyle/>
          <a:p>
            <a:pPr marL="457200" indent="-457200" algn="l">
              <a:buFont typeface="Arial" panose="020B0604020202020204" pitchFamily="34" charset="0"/>
              <a:buChar char="•"/>
            </a:pPr>
            <a:r>
              <a:rPr lang="en-US" sz="2600" dirty="0"/>
              <a:t>By better understanding the impact and setting priorities to mitigate sewage from entering the environment that the rapid development of communities and aging homes has created. </a:t>
            </a:r>
          </a:p>
          <a:p>
            <a:pPr marL="457200" indent="-457200" algn="l">
              <a:buFont typeface="Arial" panose="020B0604020202020204" pitchFamily="34" charset="0"/>
              <a:buChar char="•"/>
            </a:pPr>
            <a:r>
              <a:rPr lang="en-US" sz="2600" dirty="0"/>
              <a:t>Many homeowners are unaware of their responsibilities to inspect and replace their septic systems, therefore, a key goal is to develop education and outreach material. </a:t>
            </a:r>
          </a:p>
          <a:p>
            <a:pPr marL="457200" indent="-457200" algn="l">
              <a:buFont typeface="Arial" panose="020B0604020202020204" pitchFamily="34" charset="0"/>
              <a:buChar char="•"/>
            </a:pPr>
            <a:r>
              <a:rPr lang="en-US" sz="2600" dirty="0"/>
              <a:t>The human disease agents associated with sewage entering the environment are of great concern to the Shellfish Aquaculture Industry with devastating economic impacts from Norovirus.</a:t>
            </a:r>
          </a:p>
          <a:p>
            <a:pPr marL="457200" indent="-457200" algn="l">
              <a:buFont typeface="Arial" panose="020B0604020202020204" pitchFamily="34" charset="0"/>
              <a:buChar char="•"/>
            </a:pPr>
            <a:r>
              <a:rPr lang="en-US" sz="2600" dirty="0"/>
              <a:t>Additionally, this project aims to work collaboratively with other proponents to develop projects to best prevent sewage entering the marine environment. </a:t>
            </a:r>
          </a:p>
          <a:p>
            <a:pPr marL="457200" indent="-457200" algn="l">
              <a:buFont typeface="Arial" panose="020B0604020202020204" pitchFamily="34" charset="0"/>
              <a:buChar char="•"/>
            </a:pPr>
            <a:endParaRPr lang="en-US" sz="2600" dirty="0"/>
          </a:p>
        </p:txBody>
      </p:sp>
      <p:pic>
        <p:nvPicPr>
          <p:cNvPr id="10" name="Picture 9">
            <a:extLst>
              <a:ext uri="{FF2B5EF4-FFF2-40B4-BE49-F238E27FC236}">
                <a16:creationId xmlns:a16="http://schemas.microsoft.com/office/drawing/2014/main" id="{84A21A24-C9E0-4F63-B282-F229D102FE7A}"/>
              </a:ext>
            </a:extLst>
          </p:cNvPr>
          <p:cNvPicPr>
            <a:picLocks noChangeAspect="1"/>
          </p:cNvPicPr>
          <p:nvPr/>
        </p:nvPicPr>
        <p:blipFill>
          <a:blip r:embed="rId3"/>
          <a:stretch>
            <a:fillRect/>
          </a:stretch>
        </p:blipFill>
        <p:spPr>
          <a:xfrm>
            <a:off x="8369571" y="93933"/>
            <a:ext cx="3715897" cy="1327106"/>
          </a:xfrm>
          <a:prstGeom prst="rect">
            <a:avLst/>
          </a:prstGeom>
        </p:spPr>
      </p:pic>
    </p:spTree>
    <p:extLst>
      <p:ext uri="{BB962C8B-B14F-4D97-AF65-F5344CB8AC3E}">
        <p14:creationId xmlns:p14="http://schemas.microsoft.com/office/powerpoint/2010/main" val="2760270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168B7B-9B0E-456F-BDAE-01C911FDE90B}"/>
              </a:ext>
            </a:extLst>
          </p:cNvPr>
          <p:cNvSpPr>
            <a:spLocks noGrp="1"/>
          </p:cNvSpPr>
          <p:nvPr>
            <p:ph type="subTitle" idx="1"/>
          </p:nvPr>
        </p:nvSpPr>
        <p:spPr>
          <a:xfrm>
            <a:off x="662049" y="248478"/>
            <a:ext cx="10962504" cy="6269054"/>
          </a:xfrm>
        </p:spPr>
        <p:txBody>
          <a:bodyPr>
            <a:normAutofit/>
          </a:bodyPr>
          <a:lstStyle/>
          <a:p>
            <a:pPr lvl="1" algn="l"/>
            <a:r>
              <a:rPr lang="en-CA" sz="2000" dirty="0"/>
              <a:t>Application:</a:t>
            </a:r>
          </a:p>
          <a:p>
            <a:pPr marL="800100" lvl="1" indent="-342900" algn="l">
              <a:buFont typeface="Arial" panose="020B0604020202020204" pitchFamily="34" charset="0"/>
              <a:buChar char="•"/>
            </a:pPr>
            <a:r>
              <a:rPr lang="en-CA" dirty="0"/>
              <a:t>Submission date was 5 January 2023</a:t>
            </a:r>
          </a:p>
          <a:p>
            <a:pPr marL="800100" lvl="1" indent="-342900" algn="l">
              <a:buFont typeface="Arial" panose="020B0604020202020204" pitchFamily="34" charset="0"/>
              <a:buChar char="•"/>
            </a:pPr>
            <a:r>
              <a:rPr lang="en-CA" dirty="0"/>
              <a:t>Project Type: Community Assessment</a:t>
            </a:r>
          </a:p>
          <a:p>
            <a:pPr marL="800100" lvl="1" indent="-342900" algn="l">
              <a:buFont typeface="Arial" panose="020B0604020202020204" pitchFamily="34" charset="0"/>
              <a:buChar char="•"/>
            </a:pPr>
            <a:r>
              <a:rPr lang="en-CA" dirty="0"/>
              <a:t>Communities served by project: Fanny Bay and Union Bay</a:t>
            </a:r>
          </a:p>
          <a:p>
            <a:pPr marL="800100" lvl="1" indent="-342900" algn="l">
              <a:buFont typeface="Arial" panose="020B0604020202020204" pitchFamily="34" charset="0"/>
              <a:buChar char="•"/>
            </a:pPr>
            <a:r>
              <a:rPr lang="en-CA" dirty="0"/>
              <a:t>Project Partners: CVRD, VIU, NIC, Project Watershed – Thank You!</a:t>
            </a:r>
          </a:p>
          <a:p>
            <a:pPr marL="800100" lvl="1" indent="-342900" algn="l">
              <a:buFont typeface="Arial" panose="020B0604020202020204" pitchFamily="34" charset="0"/>
              <a:buChar char="•"/>
            </a:pPr>
            <a:r>
              <a:rPr lang="en-CA" dirty="0"/>
              <a:t>Milestones:</a:t>
            </a:r>
          </a:p>
          <a:p>
            <a:pPr marL="1257300" lvl="2" indent="-342900" algn="l">
              <a:buFont typeface="Arial" panose="020B0604020202020204" pitchFamily="34" charset="0"/>
              <a:buChar char="•"/>
            </a:pPr>
            <a:endParaRPr lang="en-CA" sz="2200" dirty="0"/>
          </a:p>
          <a:p>
            <a:pPr marL="800100" lvl="1" indent="-342900" algn="l">
              <a:buFont typeface="Arial" panose="020B0604020202020204" pitchFamily="34" charset="0"/>
              <a:buChar char="•"/>
            </a:pPr>
            <a:endParaRPr lang="en-CA" sz="2400" dirty="0"/>
          </a:p>
        </p:txBody>
      </p:sp>
      <p:pic>
        <p:nvPicPr>
          <p:cNvPr id="10" name="Picture 9">
            <a:extLst>
              <a:ext uri="{FF2B5EF4-FFF2-40B4-BE49-F238E27FC236}">
                <a16:creationId xmlns:a16="http://schemas.microsoft.com/office/drawing/2014/main" id="{84A21A24-C9E0-4F63-B282-F229D102FE7A}"/>
              </a:ext>
            </a:extLst>
          </p:cNvPr>
          <p:cNvPicPr>
            <a:picLocks noChangeAspect="1"/>
          </p:cNvPicPr>
          <p:nvPr/>
        </p:nvPicPr>
        <p:blipFill>
          <a:blip r:embed="rId3"/>
          <a:stretch>
            <a:fillRect/>
          </a:stretch>
        </p:blipFill>
        <p:spPr>
          <a:xfrm>
            <a:off x="8369571" y="93933"/>
            <a:ext cx="3715897" cy="1327106"/>
          </a:xfrm>
          <a:prstGeom prst="rect">
            <a:avLst/>
          </a:prstGeom>
        </p:spPr>
      </p:pic>
      <p:pic>
        <p:nvPicPr>
          <p:cNvPr id="7" name="Picture 6">
            <a:extLst>
              <a:ext uri="{FF2B5EF4-FFF2-40B4-BE49-F238E27FC236}">
                <a16:creationId xmlns:a16="http://schemas.microsoft.com/office/drawing/2014/main" id="{31786AFB-6638-758A-8995-AED0C5AEF1A2}"/>
              </a:ext>
            </a:extLst>
          </p:cNvPr>
          <p:cNvPicPr>
            <a:picLocks noChangeAspect="1"/>
          </p:cNvPicPr>
          <p:nvPr/>
        </p:nvPicPr>
        <p:blipFill>
          <a:blip r:embed="rId4"/>
          <a:stretch>
            <a:fillRect/>
          </a:stretch>
        </p:blipFill>
        <p:spPr>
          <a:xfrm>
            <a:off x="2879207" y="2375784"/>
            <a:ext cx="4257088" cy="4296293"/>
          </a:xfrm>
          <a:prstGeom prst="rect">
            <a:avLst/>
          </a:prstGeom>
          <a:solidFill>
            <a:schemeClr val="tx1"/>
          </a:solidFill>
        </p:spPr>
      </p:pic>
    </p:spTree>
    <p:extLst>
      <p:ext uri="{BB962C8B-B14F-4D97-AF65-F5344CB8AC3E}">
        <p14:creationId xmlns:p14="http://schemas.microsoft.com/office/powerpoint/2010/main" val="1495329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629</TotalTime>
  <Words>3363</Words>
  <Application>Microsoft Macintosh PowerPoint</Application>
  <PresentationFormat>Widescreen</PresentationFormat>
  <Paragraphs>149</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Nova Light</vt:lpstr>
      <vt:lpstr>Calibri</vt:lpstr>
      <vt:lpstr>Calisto MT</vt:lpstr>
      <vt:lpstr>Wingdings 2</vt:lpstr>
      <vt:lpstr>Slate</vt:lpstr>
      <vt:lpstr>BS/LC Ecosystem Forum December 2022  Inquiry into the accessibility of REDIP funding to address issues with sewage entering the marine environment in Baynes Sound and Lambert Channel.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BCSRIF</dc:title>
  <dc:creator>Nico Prins</dc:creator>
  <cp:lastModifiedBy>Gail Dugas</cp:lastModifiedBy>
  <cp:revision>6</cp:revision>
  <dcterms:created xsi:type="dcterms:W3CDTF">2021-10-28T16:37:49Z</dcterms:created>
  <dcterms:modified xsi:type="dcterms:W3CDTF">2023-07-21T00:47:13Z</dcterms:modified>
</cp:coreProperties>
</file>